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8229600" cy="14630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608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76B6"/>
    <a:srgbClr val="BC1F09"/>
    <a:srgbClr val="941651"/>
    <a:srgbClr val="4E198C"/>
    <a:srgbClr val="521B93"/>
    <a:srgbClr val="794BA8"/>
    <a:srgbClr val="007FC3"/>
    <a:srgbClr val="0584CB"/>
    <a:srgbClr val="009F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12"/>
    <p:restoredTop sz="94726"/>
  </p:normalViewPr>
  <p:slideViewPr>
    <p:cSldViewPr snapToGrid="0" showGuides="1">
      <p:cViewPr>
        <p:scale>
          <a:sx n="134" d="100"/>
          <a:sy n="134" d="100"/>
        </p:scale>
        <p:origin x="2296" y="-6896"/>
      </p:cViewPr>
      <p:guideLst>
        <p:guide orient="horz" pos="4608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D5AAD-9438-1841-9AD5-95C0C4DDF095}" type="datetimeFigureOut">
              <a:rPr lang="en-US" smtClean="0"/>
              <a:t>5/3/26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E9871-FD2F-1D45-8D3C-2C8855685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8E9871-FD2F-1D45-8D3C-2C88556852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5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2394374"/>
            <a:ext cx="6995160" cy="5093547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7684348"/>
            <a:ext cx="6172200" cy="353229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8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3647444"/>
            <a:ext cx="7098030" cy="608583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9790858"/>
            <a:ext cx="7098030" cy="32003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82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82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86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3894667"/>
            <a:ext cx="349758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3894667"/>
            <a:ext cx="349758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3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78936"/>
            <a:ext cx="7098030" cy="28278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3586481"/>
            <a:ext cx="3481506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5344160"/>
            <a:ext cx="3481506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3586481"/>
            <a:ext cx="3498652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5344160"/>
            <a:ext cx="3498652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279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491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09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2106510"/>
            <a:ext cx="4166235" cy="10397067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7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2106510"/>
            <a:ext cx="4166235" cy="10397067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2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05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778933"/>
            <a:ext cx="1774508" cy="1239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778933"/>
            <a:ext cx="5220653" cy="1239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778936"/>
            <a:ext cx="7098030" cy="2827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3894667"/>
            <a:ext cx="7098030" cy="9282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E05182-4DD8-BE44-B793-94ECFA6E12FA}" type="datetimeFigureOut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3560217"/>
            <a:ext cx="277749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33DDF7-FBEB-B44C-B818-89C4F8B89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1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emf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453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7335318-A186-FB93-597D-C3C983085CF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199717" y="6747933"/>
            <a:ext cx="1874520" cy="237744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886E50A-7D95-8E7F-EF97-FD12402192D5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182533" y="6735234"/>
            <a:ext cx="1874520" cy="237744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A646E17-1A59-AC8D-DAEC-0E0BE3733540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199717" y="4212166"/>
            <a:ext cx="1874520" cy="237744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B60AA3F-143F-3408-33E9-35A692E53D36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182533" y="4222750"/>
            <a:ext cx="1874520" cy="23774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AF9589B-7C5A-3914-E151-9648115B8CD4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199717" y="1676400"/>
            <a:ext cx="1874520" cy="23774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A341BC0-CA62-3696-9095-BF9B554DE289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182533" y="1691217"/>
            <a:ext cx="1874520" cy="23774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B9BD2E1-2FC9-EB1C-487D-5ECCBFBC2F69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122766" y="5268384"/>
            <a:ext cx="1874520" cy="23774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9333044-383F-8EC9-BB7B-FAC62D789EBB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023533" y="5253567"/>
            <a:ext cx="1874520" cy="23774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5A0D0E2-E76A-3D7E-0606-4AC1688AA4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6233" y="10928350"/>
            <a:ext cx="1416946" cy="1645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1A3C4A-BCED-705D-AB61-80B4BC9B9D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5302" y="10957981"/>
            <a:ext cx="1421599" cy="16459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A94442-23A3-01BB-1971-5580F76F86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4950" y="10941049"/>
            <a:ext cx="1445923" cy="1645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6F5016-8CA3-870F-9D08-72A20B2CB8C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46277" y="9282327"/>
            <a:ext cx="1443553" cy="1645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AAAD03-9AF5-3AE4-797B-647DACE4DA0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51325" y="9282327"/>
            <a:ext cx="1421599" cy="1645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643DBD-D3EF-5F46-D7F3-EA41360B1F8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0427" y="9282327"/>
            <a:ext cx="1467544" cy="16459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7C7555-2F42-8322-45AF-609A08D9073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15474" y="9282327"/>
            <a:ext cx="1421599" cy="1645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4963D8-A5C2-8825-ABA8-39E9D27793E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8567" y="9282327"/>
            <a:ext cx="1443553" cy="1645920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BECEE51E-D347-C4DE-542A-4348862C8440}"/>
              </a:ext>
            </a:extLst>
          </p:cNvPr>
          <p:cNvSpPr txBox="1"/>
          <p:nvPr/>
        </p:nvSpPr>
        <p:spPr>
          <a:xfrm>
            <a:off x="4674649" y="11098489"/>
            <a:ext cx="341618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0031" algn="just"/>
            <a:r>
              <a:rPr lang="en-US" altLang="en-US" sz="750" b="1" dirty="0">
                <a:latin typeface="Arial" panose="020B0604020202020204" pitchFamily="34" charset="0"/>
                <a:cs typeface="Arial" panose="020B0604020202020204" pitchFamily="34" charset="0"/>
              </a:rPr>
              <a:t>Curcumin treatment significantly altered the immune cell function and cytokine levels in healthy individuals:</a:t>
            </a:r>
            <a:r>
              <a:rPr lang="en-US" altLang="en-US" sz="7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750" b="1" dirty="0">
                <a:latin typeface="Arial" panose="020B0604020202020204" pitchFamily="34" charset="0"/>
              </a:rPr>
              <a:t>(A)</a:t>
            </a:r>
            <a:r>
              <a:rPr lang="en-US" altLang="en-US" sz="750" dirty="0">
                <a:latin typeface="Arial" panose="020B0604020202020204" pitchFamily="34" charset="0"/>
              </a:rPr>
              <a:t> Representative plot for activation of classical monocytes. </a:t>
            </a:r>
            <a:r>
              <a:rPr lang="en-US" altLang="en-US" sz="750" b="1" dirty="0">
                <a:latin typeface="Arial" panose="020B0604020202020204" pitchFamily="34" charset="0"/>
              </a:rPr>
              <a:t>(B)</a:t>
            </a:r>
            <a:r>
              <a:rPr lang="en-US" altLang="en-US" sz="750" dirty="0">
                <a:latin typeface="Arial" panose="020B0604020202020204" pitchFamily="34" charset="0"/>
              </a:rPr>
              <a:t> A violin plot represents the frequency of activated classical monocytes. </a:t>
            </a:r>
            <a:r>
              <a:rPr lang="en-US" altLang="en-US" sz="750" b="1" dirty="0">
                <a:latin typeface="Arial" panose="020B0604020202020204" pitchFamily="34" charset="0"/>
              </a:rPr>
              <a:t>(C)</a:t>
            </a:r>
            <a:r>
              <a:rPr lang="en-US" altLang="en-US" sz="750" dirty="0">
                <a:latin typeface="Arial" panose="020B0604020202020204" pitchFamily="34" charset="0"/>
              </a:rPr>
              <a:t> Activated intermediate monocytes. </a:t>
            </a:r>
            <a:r>
              <a:rPr lang="en-US" altLang="en-US" sz="750" b="1" dirty="0">
                <a:latin typeface="Arial" panose="020B0604020202020204" pitchFamily="34" charset="0"/>
              </a:rPr>
              <a:t>(D)</a:t>
            </a:r>
            <a:r>
              <a:rPr lang="en-US" altLang="en-US" sz="750" dirty="0">
                <a:latin typeface="Arial" panose="020B0604020202020204" pitchFamily="34" charset="0"/>
              </a:rPr>
              <a:t> activation of neutrophils. </a:t>
            </a:r>
            <a:r>
              <a:rPr lang="en-US" altLang="en-US" sz="750" b="1" dirty="0">
                <a:latin typeface="Arial" panose="020B0604020202020204" pitchFamily="34" charset="0"/>
              </a:rPr>
              <a:t>(E)</a:t>
            </a:r>
            <a:r>
              <a:rPr lang="en-US" altLang="en-US" sz="750" dirty="0">
                <a:latin typeface="Arial" panose="020B0604020202020204" pitchFamily="34" charset="0"/>
              </a:rPr>
              <a:t> CD80+ Non-classical monocytes. </a:t>
            </a:r>
            <a:r>
              <a:rPr lang="en-US" altLang="en-US" sz="750" b="1" dirty="0">
                <a:latin typeface="Arial" panose="020B0604020202020204" pitchFamily="34" charset="0"/>
              </a:rPr>
              <a:t>(F)</a:t>
            </a:r>
            <a:r>
              <a:rPr lang="en-US" altLang="en-US" sz="750" dirty="0">
                <a:latin typeface="Arial" panose="020B0604020202020204" pitchFamily="34" charset="0"/>
              </a:rPr>
              <a:t> CD86+ Neutrophils. </a:t>
            </a:r>
            <a:r>
              <a:rPr lang="en-US" altLang="en-US" sz="750" b="1" dirty="0">
                <a:latin typeface="Arial" panose="020B0604020202020204" pitchFamily="34" charset="0"/>
              </a:rPr>
              <a:t>(G)</a:t>
            </a:r>
            <a:r>
              <a:rPr lang="en-US" altLang="en-US" sz="750" dirty="0">
                <a:latin typeface="Arial" panose="020B0604020202020204" pitchFamily="34" charset="0"/>
              </a:rPr>
              <a:t> CD80+ Myeloid DCs. </a:t>
            </a:r>
            <a:r>
              <a:rPr lang="en-US" altLang="en-US" sz="750" b="1" dirty="0">
                <a:latin typeface="Arial" panose="020B0604020202020204" pitchFamily="34" charset="0"/>
              </a:rPr>
              <a:t>(H)</a:t>
            </a:r>
            <a:r>
              <a:rPr lang="en-US" altLang="en-US" sz="750" dirty="0">
                <a:latin typeface="Arial" panose="020B0604020202020204" pitchFamily="34" charset="0"/>
              </a:rPr>
              <a:t> CD80+ Plasmacytoid DCs. </a:t>
            </a:r>
            <a:r>
              <a:rPr lang="en-US" altLang="en-US" sz="750" b="1" dirty="0">
                <a:latin typeface="Arial" panose="020B0604020202020204" pitchFamily="34" charset="0"/>
              </a:rPr>
              <a:t>(I)</a:t>
            </a:r>
            <a:r>
              <a:rPr lang="en-US" altLang="en-US" sz="750" dirty="0">
                <a:latin typeface="Arial" panose="020B0604020202020204" pitchFamily="34" charset="0"/>
              </a:rPr>
              <a:t> PD-L1+ Classical monocytes. </a:t>
            </a:r>
            <a:r>
              <a:rPr lang="en-US" altLang="en-US" sz="750" b="1" dirty="0">
                <a:latin typeface="Arial" panose="020B0604020202020204" pitchFamily="34" charset="0"/>
              </a:rPr>
              <a:t>(J)</a:t>
            </a:r>
            <a:r>
              <a:rPr lang="en-US" altLang="en-US" sz="750" dirty="0">
                <a:latin typeface="Arial" panose="020B0604020202020204" pitchFamily="34" charset="0"/>
              </a:rPr>
              <a:t> Frequency of PMN-MDSCs. </a:t>
            </a:r>
            <a:r>
              <a:rPr lang="en-US" altLang="en-US" sz="750" b="1" dirty="0">
                <a:latin typeface="Arial" panose="020B0604020202020204" pitchFamily="34" charset="0"/>
              </a:rPr>
              <a:t>(K)</a:t>
            </a:r>
            <a:r>
              <a:rPr lang="en-US" altLang="en-US" sz="750" dirty="0">
                <a:latin typeface="Arial" panose="020B0604020202020204" pitchFamily="34" charset="0"/>
              </a:rPr>
              <a:t> Concentration of TNF⍺; </a:t>
            </a:r>
            <a:r>
              <a:rPr lang="en-US" altLang="en-US" sz="750" b="1" dirty="0">
                <a:latin typeface="Arial" panose="020B0604020202020204" pitchFamily="34" charset="0"/>
              </a:rPr>
              <a:t>(L)</a:t>
            </a:r>
            <a:r>
              <a:rPr lang="en-US" altLang="en-US" sz="750" dirty="0">
                <a:latin typeface="Arial" panose="020B0604020202020204" pitchFamily="34" charset="0"/>
              </a:rPr>
              <a:t> IFN𝛄; </a:t>
            </a:r>
            <a:r>
              <a:rPr lang="en-US" altLang="en-US" sz="750" b="1" dirty="0">
                <a:latin typeface="Arial" panose="020B0604020202020204" pitchFamily="34" charset="0"/>
              </a:rPr>
              <a:t>(M)</a:t>
            </a:r>
            <a:r>
              <a:rPr lang="en-US" altLang="en-US" sz="750" dirty="0">
                <a:latin typeface="Arial" panose="020B0604020202020204" pitchFamily="34" charset="0"/>
              </a:rPr>
              <a:t> IL-1a; </a:t>
            </a:r>
            <a:r>
              <a:rPr lang="en-US" altLang="en-US" sz="750" b="1" dirty="0">
                <a:latin typeface="Arial" panose="020B0604020202020204" pitchFamily="34" charset="0"/>
              </a:rPr>
              <a:t>(N)</a:t>
            </a:r>
            <a:r>
              <a:rPr lang="en-US" altLang="en-US" sz="750" dirty="0">
                <a:latin typeface="Arial" panose="020B0604020202020204" pitchFamily="34" charset="0"/>
              </a:rPr>
              <a:t> IL-2; </a:t>
            </a:r>
            <a:r>
              <a:rPr lang="en-US" altLang="en-US" sz="750" b="1" dirty="0">
                <a:latin typeface="Arial" panose="020B0604020202020204" pitchFamily="34" charset="0"/>
              </a:rPr>
              <a:t>(O)</a:t>
            </a:r>
            <a:r>
              <a:rPr lang="en-US" altLang="en-US" sz="750" dirty="0">
                <a:latin typeface="Arial" panose="020B0604020202020204" pitchFamily="34" charset="0"/>
              </a:rPr>
              <a:t> IL-6; </a:t>
            </a:r>
            <a:r>
              <a:rPr lang="en-US" altLang="en-US" sz="750" b="1" dirty="0">
                <a:latin typeface="Arial" panose="020B0604020202020204" pitchFamily="34" charset="0"/>
              </a:rPr>
              <a:t>(P)</a:t>
            </a:r>
            <a:r>
              <a:rPr lang="en-US" altLang="en-US" sz="750" dirty="0">
                <a:latin typeface="Arial" panose="020B0604020202020204" pitchFamily="34" charset="0"/>
              </a:rPr>
              <a:t> IL-12p70; </a:t>
            </a:r>
            <a:r>
              <a:rPr lang="en-US" altLang="en-US" sz="750" b="1" dirty="0">
                <a:latin typeface="Arial" panose="020B0604020202020204" pitchFamily="34" charset="0"/>
              </a:rPr>
              <a:t>(Q)</a:t>
            </a:r>
            <a:r>
              <a:rPr lang="en-US" altLang="en-US" sz="750" dirty="0">
                <a:latin typeface="Arial" panose="020B0604020202020204" pitchFamily="34" charset="0"/>
              </a:rPr>
              <a:t> IL-17a; and </a:t>
            </a:r>
            <a:r>
              <a:rPr lang="en-US" altLang="en-US" sz="750" b="1" dirty="0">
                <a:latin typeface="Arial" panose="020B0604020202020204" pitchFamily="34" charset="0"/>
              </a:rPr>
              <a:t>(Q)</a:t>
            </a:r>
            <a:r>
              <a:rPr lang="en-US" altLang="en-US" sz="750" dirty="0">
                <a:latin typeface="Arial" panose="020B0604020202020204" pitchFamily="34" charset="0"/>
              </a:rPr>
              <a:t> TGFβ1 from culture supernatant (Mesoscale discovery). </a:t>
            </a:r>
            <a:endParaRPr lang="en-US" altLang="en-US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1" name="Picture 140">
            <a:extLst>
              <a:ext uri="{FF2B5EF4-FFF2-40B4-BE49-F238E27FC236}">
                <a16:creationId xmlns:a16="http://schemas.microsoft.com/office/drawing/2014/main" id="{D8F2F3B3-0011-00FF-B671-13A2867B3B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859" y="4261180"/>
            <a:ext cx="3887894" cy="1013296"/>
          </a:xfrm>
          <a:prstGeom prst="rect">
            <a:avLst/>
          </a:prstGeom>
        </p:spPr>
      </p:pic>
      <p:sp>
        <p:nvSpPr>
          <p:cNvPr id="4" name="Rectangle 773">
            <a:extLst>
              <a:ext uri="{FF2B5EF4-FFF2-40B4-BE49-F238E27FC236}">
                <a16:creationId xmlns:a16="http://schemas.microsoft.com/office/drawing/2014/main" id="{35DA8DC6-AC7C-3587-8410-E05F76185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840"/>
            <a:ext cx="8229600" cy="1490809"/>
          </a:xfrm>
          <a:prstGeom prst="rect">
            <a:avLst/>
          </a:prstGeom>
          <a:solidFill>
            <a:srgbClr val="009193">
              <a:alpha val="27000"/>
            </a:srgbClr>
          </a:solidFill>
          <a:ln w="44450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itchFamily="1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00E4C-9CD4-FADC-F1AD-1A11D03A394D}"/>
              </a:ext>
            </a:extLst>
          </p:cNvPr>
          <p:cNvSpPr txBox="1"/>
          <p:nvPr/>
        </p:nvSpPr>
        <p:spPr>
          <a:xfrm>
            <a:off x="6851" y="91443"/>
            <a:ext cx="82439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1600" b="1" dirty="0">
                <a:solidFill>
                  <a:srgbClr val="0432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Curcumin Solid Lipid Nanoparticles and free Curcumin activate innate immune cells and reduces exhaustion markers and pro-inflammatory cytokines in humans </a:t>
            </a:r>
            <a:endParaRPr lang="en-US" sz="1600" dirty="0">
              <a:solidFill>
                <a:srgbClr val="0432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CF2073-085C-969B-DABC-720507607CE1}"/>
              </a:ext>
            </a:extLst>
          </p:cNvPr>
          <p:cNvSpPr txBox="1"/>
          <p:nvPr/>
        </p:nvSpPr>
        <p:spPr>
          <a:xfrm>
            <a:off x="6851" y="649329"/>
            <a:ext cx="8236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Sakthivel Govindaraj</a:t>
            </a:r>
            <a:r>
              <a:rPr lang="en-US" sz="1200" kern="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1,2</a:t>
            </a:r>
            <a:r>
              <a:rPr lang="en-US" sz="1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Kadera Jana Lymon</a:t>
            </a:r>
            <a:r>
              <a:rPr lang="en-US" sz="1200" kern="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Xiao Canhua</a:t>
            </a:r>
            <a:r>
              <a:rPr lang="en-US" sz="1200" kern="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1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Kaonga Nadi</a:t>
            </a:r>
            <a:r>
              <a:rPr lang="en-US" sz="1200" kern="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Kamili Nourine</a:t>
            </a:r>
            <a:r>
              <a:rPr lang="en-US" sz="1200" kern="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                                 Martin D Souza</a:t>
            </a:r>
            <a:r>
              <a:rPr lang="en-US" sz="1200" kern="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1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Lisa Flowers*</a:t>
            </a:r>
            <a:r>
              <a:rPr lang="en-US" sz="1200" kern="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sz="1200" kern="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,3</a:t>
            </a:r>
            <a:r>
              <a:rPr lang="en-US" sz="1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 Vijayakumar Velu*</a:t>
            </a:r>
            <a:r>
              <a:rPr lang="en-US" sz="1200" kern="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1,2</a:t>
            </a:r>
            <a:r>
              <a:rPr lang="en-US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01CE63-0A54-101C-C81D-25DC0022E80C}"/>
              </a:ext>
            </a:extLst>
          </p:cNvPr>
          <p:cNvSpPr txBox="1"/>
          <p:nvPr/>
        </p:nvSpPr>
        <p:spPr>
          <a:xfrm>
            <a:off x="35040" y="1078074"/>
            <a:ext cx="8166427" cy="43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1000" baseline="30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Emory National Primate Research Center, </a:t>
            </a:r>
            <a:r>
              <a:rPr lang="en-US" sz="10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Emory University School of Medicine, </a:t>
            </a:r>
            <a:r>
              <a:rPr lang="en-US" sz="10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Winship Cancer Institute,</a:t>
            </a:r>
          </a:p>
          <a:p>
            <a:pPr algn="ctr">
              <a:lnSpc>
                <a:spcPct val="115000"/>
              </a:lnSpc>
            </a:pPr>
            <a:r>
              <a:rPr lang="en-US" sz="1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aseline="30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0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Mercer University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7D73839-0100-D80A-56FC-D49DDEC5EFA1}"/>
              </a:ext>
            </a:extLst>
          </p:cNvPr>
          <p:cNvCxnSpPr>
            <a:cxnSpLocks/>
          </p:cNvCxnSpPr>
          <p:nvPr/>
        </p:nvCxnSpPr>
        <p:spPr>
          <a:xfrm>
            <a:off x="-58" y="14575000"/>
            <a:ext cx="8229658" cy="0"/>
          </a:xfrm>
          <a:prstGeom prst="line">
            <a:avLst/>
          </a:prstGeom>
          <a:ln w="88900">
            <a:solidFill>
              <a:srgbClr val="0076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F0B80F2-13B2-63F2-07A2-47D3E166D7CC}"/>
              </a:ext>
            </a:extLst>
          </p:cNvPr>
          <p:cNvCxnSpPr>
            <a:cxnSpLocks/>
          </p:cNvCxnSpPr>
          <p:nvPr/>
        </p:nvCxnSpPr>
        <p:spPr>
          <a:xfrm>
            <a:off x="-4778" y="1556962"/>
            <a:ext cx="8239041" cy="0"/>
          </a:xfrm>
          <a:prstGeom prst="line">
            <a:avLst/>
          </a:prstGeom>
          <a:ln w="88900">
            <a:solidFill>
              <a:srgbClr val="0076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851DFCC-4504-7FF3-DBE6-F125C799669C}"/>
              </a:ext>
            </a:extLst>
          </p:cNvPr>
          <p:cNvCxnSpPr>
            <a:cxnSpLocks/>
          </p:cNvCxnSpPr>
          <p:nvPr/>
        </p:nvCxnSpPr>
        <p:spPr>
          <a:xfrm>
            <a:off x="-2340" y="39864"/>
            <a:ext cx="8239041" cy="0"/>
          </a:xfrm>
          <a:prstGeom prst="line">
            <a:avLst/>
          </a:prstGeom>
          <a:ln w="88900">
            <a:solidFill>
              <a:srgbClr val="0076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89D22D2F-F824-634D-7D9E-FB2F57798CE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040" y="694172"/>
            <a:ext cx="392297" cy="6514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A6C5E7-0AFB-1090-80F8-0DB823DCF494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2527"/>
          <a:stretch>
            <a:fillRect/>
          </a:stretch>
        </p:blipFill>
        <p:spPr>
          <a:xfrm>
            <a:off x="7574293" y="896278"/>
            <a:ext cx="630315" cy="35975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04312A4-EB4B-2CF0-CCC9-456F345AA3F8}"/>
              </a:ext>
            </a:extLst>
          </p:cNvPr>
          <p:cNvSpPr txBox="1"/>
          <p:nvPr/>
        </p:nvSpPr>
        <p:spPr>
          <a:xfrm>
            <a:off x="2497" y="1337088"/>
            <a:ext cx="4573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>
                <a:solidFill>
                  <a:srgbClr val="BC1F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EP_001</a:t>
            </a:r>
          </a:p>
        </p:txBody>
      </p:sp>
      <p:sp>
        <p:nvSpPr>
          <p:cNvPr id="29" name="Terminator 28">
            <a:extLst>
              <a:ext uri="{FF2B5EF4-FFF2-40B4-BE49-F238E27FC236}">
                <a16:creationId xmlns:a16="http://schemas.microsoft.com/office/drawing/2014/main" id="{F2A55001-B858-BAC9-1F9D-260091BBFCCA}"/>
              </a:ext>
            </a:extLst>
          </p:cNvPr>
          <p:cNvSpPr/>
          <p:nvPr/>
        </p:nvSpPr>
        <p:spPr>
          <a:xfrm>
            <a:off x="789035" y="1642992"/>
            <a:ext cx="2365206" cy="234308"/>
          </a:xfrm>
          <a:prstGeom prst="flowChartTerminator">
            <a:avLst/>
          </a:prstGeom>
          <a:solidFill>
            <a:srgbClr val="0076B6"/>
          </a:solidFill>
          <a:ln w="3175" cmpd="sng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E38FC9B-2DD4-F409-DEC5-0786C9FB4677}"/>
              </a:ext>
            </a:extLst>
          </p:cNvPr>
          <p:cNvCxnSpPr>
            <a:cxnSpLocks/>
          </p:cNvCxnSpPr>
          <p:nvPr/>
        </p:nvCxnSpPr>
        <p:spPr>
          <a:xfrm flipV="1">
            <a:off x="35040" y="1536866"/>
            <a:ext cx="0" cy="13030908"/>
          </a:xfrm>
          <a:prstGeom prst="line">
            <a:avLst/>
          </a:prstGeom>
          <a:ln w="88900">
            <a:solidFill>
              <a:srgbClr val="0076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1CAA137-2F2F-DBCA-D790-A7F6C40449CC}"/>
              </a:ext>
            </a:extLst>
          </p:cNvPr>
          <p:cNvCxnSpPr>
            <a:cxnSpLocks/>
          </p:cNvCxnSpPr>
          <p:nvPr/>
        </p:nvCxnSpPr>
        <p:spPr>
          <a:xfrm flipV="1">
            <a:off x="8190614" y="1536866"/>
            <a:ext cx="10853" cy="13030908"/>
          </a:xfrm>
          <a:prstGeom prst="line">
            <a:avLst/>
          </a:prstGeom>
          <a:ln w="88900">
            <a:solidFill>
              <a:srgbClr val="0076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9159D86-4475-15ED-EC1C-FFA8BE1D2266}"/>
              </a:ext>
            </a:extLst>
          </p:cNvPr>
          <p:cNvSpPr txBox="1"/>
          <p:nvPr/>
        </p:nvSpPr>
        <p:spPr>
          <a:xfrm>
            <a:off x="70138" y="1923153"/>
            <a:ext cx="40233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buNone/>
            </a:pP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Here we aimed to study the effects of curcumin formulations (Solid lipid nanoparticles (SLNPs) and free) on immune cells in humans. 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535ADE4-6A44-4264-0768-F2923B8EBC9E}"/>
              </a:ext>
            </a:extLst>
          </p:cNvPr>
          <p:cNvSpPr txBox="1"/>
          <p:nvPr/>
        </p:nvSpPr>
        <p:spPr>
          <a:xfrm>
            <a:off x="70138" y="12811331"/>
            <a:ext cx="807682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Curcumin increased activation of monocytes, neutrophils, and dendritic cells, while reducing PMN-MDSCs and PD-L1 expression</a:t>
            </a:r>
          </a:p>
          <a:p>
            <a:pPr marL="285750" marR="0" indent="-28575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MSD analysis revealed reduced levels of pro-inflammatory cytokines (IFN-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itchFamily="2" charset="2"/>
              </a:rPr>
              <a:t>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TNF-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itchFamily="2" charset="2"/>
              </a:rPr>
              <a:t>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IL-2, IL-17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itchFamily="2" charset="2"/>
              </a:rPr>
              <a:t>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IL-1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itchFamily="2" charset="2"/>
              </a:rPr>
              <a:t>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IL-12p70, and IL-6) with 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increased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levels of anti-inflammatory cytokine TGF-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itchFamily="2" charset="2"/>
              </a:rPr>
              <a:t>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 indicating heightened anti-inflammatory properties.</a:t>
            </a:r>
          </a:p>
          <a:p>
            <a:pPr marL="285750" marR="0" indent="-28575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Overall, 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curcumin 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improves </a:t>
            </a:r>
            <a:r>
              <a:rPr lang="en-U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immune cell functions while mitigating anti-inflammatory 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properties, supporting its therapeutic potential.</a:t>
            </a:r>
            <a:endParaRPr lang="en-US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5" name="Terminator 44">
            <a:extLst>
              <a:ext uri="{FF2B5EF4-FFF2-40B4-BE49-F238E27FC236}">
                <a16:creationId xmlns:a16="http://schemas.microsoft.com/office/drawing/2014/main" id="{3CAA712D-94A0-8601-A681-1286DAAC0879}"/>
              </a:ext>
            </a:extLst>
          </p:cNvPr>
          <p:cNvSpPr/>
          <p:nvPr/>
        </p:nvSpPr>
        <p:spPr>
          <a:xfrm>
            <a:off x="789036" y="2370832"/>
            <a:ext cx="2365206" cy="213550"/>
          </a:xfrm>
          <a:prstGeom prst="flowChartTerminator">
            <a:avLst/>
          </a:prstGeom>
          <a:solidFill>
            <a:srgbClr val="0076B6"/>
          </a:solidFill>
          <a:ln w="3175" cmpd="sng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A4F6A1D-8E9F-AF96-94C9-DC906E9F943A}"/>
              </a:ext>
            </a:extLst>
          </p:cNvPr>
          <p:cNvSpPr txBox="1"/>
          <p:nvPr/>
        </p:nvSpPr>
        <p:spPr>
          <a:xfrm>
            <a:off x="70138" y="2580731"/>
            <a:ext cx="39885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Peripheral blood cells (PBMCs) were isolated from healthy donors and treated in vitro with curcumin-loaded solid lipid nanoparticles (SLNs) (10 µg/ml) or free curcumin (10 µg/ml) with and without TCR stimulations. Various innate and adaptive immune cells were monitored post-treatment using high-dimensional multi-color flow cytometry, and the cytokines of the supernatants were measured using the Mesoscale Discovery (MSD) platform.</a:t>
            </a:r>
          </a:p>
        </p:txBody>
      </p:sp>
      <p:sp>
        <p:nvSpPr>
          <p:cNvPr id="47" name="Terminator 46">
            <a:extLst>
              <a:ext uri="{FF2B5EF4-FFF2-40B4-BE49-F238E27FC236}">
                <a16:creationId xmlns:a16="http://schemas.microsoft.com/office/drawing/2014/main" id="{75EC7D0F-48EA-22CD-14AF-F8DC0823638C}"/>
              </a:ext>
            </a:extLst>
          </p:cNvPr>
          <p:cNvSpPr/>
          <p:nvPr/>
        </p:nvSpPr>
        <p:spPr>
          <a:xfrm>
            <a:off x="840778" y="3946511"/>
            <a:ext cx="2368296" cy="227577"/>
          </a:xfrm>
          <a:prstGeom prst="flowChartTerminator">
            <a:avLst/>
          </a:prstGeom>
          <a:solidFill>
            <a:srgbClr val="0076B6"/>
          </a:solidFill>
          <a:ln w="3175" cmpd="sng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9" name="Terminator 48">
            <a:extLst>
              <a:ext uri="{FF2B5EF4-FFF2-40B4-BE49-F238E27FC236}">
                <a16:creationId xmlns:a16="http://schemas.microsoft.com/office/drawing/2014/main" id="{7F985A8E-E314-F424-DD80-D3D53BFF1E7F}"/>
              </a:ext>
            </a:extLst>
          </p:cNvPr>
          <p:cNvSpPr/>
          <p:nvPr/>
        </p:nvSpPr>
        <p:spPr>
          <a:xfrm>
            <a:off x="2668132" y="13668830"/>
            <a:ext cx="3179209" cy="283464"/>
          </a:xfrm>
          <a:prstGeom prst="flowChartTerminator">
            <a:avLst/>
          </a:prstGeom>
          <a:solidFill>
            <a:srgbClr val="0076B6"/>
          </a:solidFill>
          <a:ln w="3175" cmpd="sng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66038EC-8CDD-D98E-AC4B-FF12BF2B7A8E}"/>
              </a:ext>
            </a:extLst>
          </p:cNvPr>
          <p:cNvSpPr txBox="1"/>
          <p:nvPr/>
        </p:nvSpPr>
        <p:spPr>
          <a:xfrm>
            <a:off x="228601" y="13990638"/>
            <a:ext cx="782726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spcAft>
                <a:spcPts val="300"/>
              </a:spcAft>
            </a:pP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Funding Disclosure/Acknowledgements: NIH/NIAD, R01CA285198, R01DE032243 U54CA302465, CFAR R03, Georgia CORE  </a:t>
            </a:r>
          </a:p>
          <a:p>
            <a:pPr marR="0" algn="ctr">
              <a:spcAft>
                <a:spcPts val="300"/>
              </a:spcAft>
            </a:pP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Vijay Velu’s  Lab, Lisa Flower’s Lab,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Canhua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Xiao’s Lab, &amp; CFAR Flow Core. </a:t>
            </a:r>
          </a:p>
          <a:p>
            <a:pPr marR="0" algn="ctr">
              <a:spcAft>
                <a:spcPts val="300"/>
              </a:spcAft>
            </a:pP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Correspondence: Vijayakumar Velu- email @ </a:t>
            </a:r>
            <a:r>
              <a:rPr lang="en-US" sz="800" i="1" dirty="0" err="1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vvelu@emory.edu</a:t>
            </a:r>
            <a:r>
              <a:rPr lang="en-US" sz="800" i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and Lisa Flowers email @ </a:t>
            </a:r>
            <a:r>
              <a:rPr lang="en-US" sz="800" i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lflowe2@emory.edu</a:t>
            </a:r>
            <a:endParaRPr lang="en-US" sz="800" dirty="0">
              <a:solidFill>
                <a:srgbClr val="0432F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37B3CD2F-DCDB-FD36-EDED-33862D01847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3213" y="7663785"/>
            <a:ext cx="3971587" cy="1049791"/>
          </a:xfrm>
          <a:prstGeom prst="rect">
            <a:avLst/>
          </a:prstGeom>
        </p:spPr>
      </p:pic>
      <p:sp>
        <p:nvSpPr>
          <p:cNvPr id="152" name="Terminator 151">
            <a:extLst>
              <a:ext uri="{FF2B5EF4-FFF2-40B4-BE49-F238E27FC236}">
                <a16:creationId xmlns:a16="http://schemas.microsoft.com/office/drawing/2014/main" id="{ABECD00B-6ED9-037D-A59D-6AB88DE3EB85}"/>
              </a:ext>
            </a:extLst>
          </p:cNvPr>
          <p:cNvSpPr/>
          <p:nvPr/>
        </p:nvSpPr>
        <p:spPr>
          <a:xfrm>
            <a:off x="2569282" y="12535927"/>
            <a:ext cx="3376909" cy="283464"/>
          </a:xfrm>
          <a:prstGeom prst="flowChartTerminator">
            <a:avLst/>
          </a:prstGeom>
          <a:solidFill>
            <a:srgbClr val="0076B6"/>
          </a:solidFill>
          <a:ln w="3175" cmpd="sng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Results &amp; Conclusions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E0BEEDC-523B-9787-45F0-9296331E5FDE}"/>
              </a:ext>
            </a:extLst>
          </p:cNvPr>
          <p:cNvSpPr txBox="1"/>
          <p:nvPr/>
        </p:nvSpPr>
        <p:spPr>
          <a:xfrm>
            <a:off x="57687" y="405979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8203948-F3D1-EF45-6338-A118C1D7BF7C}"/>
              </a:ext>
            </a:extLst>
          </p:cNvPr>
          <p:cNvSpPr txBox="1"/>
          <p:nvPr/>
        </p:nvSpPr>
        <p:spPr>
          <a:xfrm>
            <a:off x="57687" y="517658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2A4D628-B6B3-B2BF-8CB5-138A9003747A}"/>
              </a:ext>
            </a:extLst>
          </p:cNvPr>
          <p:cNvSpPr txBox="1"/>
          <p:nvPr/>
        </p:nvSpPr>
        <p:spPr>
          <a:xfrm>
            <a:off x="2005290" y="5178734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411B8D8-793D-97FC-53F3-289D741769B2}"/>
              </a:ext>
            </a:extLst>
          </p:cNvPr>
          <p:cNvSpPr txBox="1"/>
          <p:nvPr/>
        </p:nvSpPr>
        <p:spPr>
          <a:xfrm>
            <a:off x="57687" y="742359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23BA0313-B915-7DD3-F6A6-8D928D505A1A}"/>
              </a:ext>
            </a:extLst>
          </p:cNvPr>
          <p:cNvSpPr txBox="1"/>
          <p:nvPr/>
        </p:nvSpPr>
        <p:spPr>
          <a:xfrm>
            <a:off x="4136436" y="159064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F767DC1-19D8-156F-D33C-721973356C71}"/>
              </a:ext>
            </a:extLst>
          </p:cNvPr>
          <p:cNvSpPr txBox="1"/>
          <p:nvPr/>
        </p:nvSpPr>
        <p:spPr>
          <a:xfrm>
            <a:off x="6133751" y="1592797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C76874D-AD34-6AB9-63F1-2A0EDFDA266B}"/>
              </a:ext>
            </a:extLst>
          </p:cNvPr>
          <p:cNvSpPr txBox="1"/>
          <p:nvPr/>
        </p:nvSpPr>
        <p:spPr>
          <a:xfrm>
            <a:off x="4126818" y="4013439"/>
            <a:ext cx="304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CD44AAAF-0F50-C5CC-69BB-E303106F82A1}"/>
              </a:ext>
            </a:extLst>
          </p:cNvPr>
          <p:cNvSpPr txBox="1"/>
          <p:nvPr/>
        </p:nvSpPr>
        <p:spPr>
          <a:xfrm>
            <a:off x="6117721" y="401559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B873FAE-6C91-65B2-1140-6F3180128C16}"/>
              </a:ext>
            </a:extLst>
          </p:cNvPr>
          <p:cNvSpPr txBox="1"/>
          <p:nvPr/>
        </p:nvSpPr>
        <p:spPr>
          <a:xfrm>
            <a:off x="4203762" y="6507554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D87249EB-4233-A780-5BED-1428CF671B73}"/>
              </a:ext>
            </a:extLst>
          </p:cNvPr>
          <p:cNvSpPr txBox="1"/>
          <p:nvPr/>
        </p:nvSpPr>
        <p:spPr>
          <a:xfrm>
            <a:off x="6143369" y="650970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BFE91703-97D2-9565-BC97-4B830A5ECCD6}"/>
              </a:ext>
            </a:extLst>
          </p:cNvPr>
          <p:cNvSpPr txBox="1"/>
          <p:nvPr/>
        </p:nvSpPr>
        <p:spPr>
          <a:xfrm>
            <a:off x="57687" y="919368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2E15B5E-683B-165F-FF7F-C059DE33779C}"/>
              </a:ext>
            </a:extLst>
          </p:cNvPr>
          <p:cNvSpPr txBox="1"/>
          <p:nvPr/>
        </p:nvSpPr>
        <p:spPr>
          <a:xfrm>
            <a:off x="1815474" y="919368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40B34AAB-B2A8-6182-0AD9-DC8B92F49D46}"/>
              </a:ext>
            </a:extLst>
          </p:cNvPr>
          <p:cNvSpPr txBox="1"/>
          <p:nvPr/>
        </p:nvSpPr>
        <p:spPr>
          <a:xfrm>
            <a:off x="3410427" y="9193680"/>
            <a:ext cx="312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C6D689A2-2189-F0A8-401E-963FF2B117CD}"/>
              </a:ext>
            </a:extLst>
          </p:cNvPr>
          <p:cNvSpPr txBox="1"/>
          <p:nvPr/>
        </p:nvSpPr>
        <p:spPr>
          <a:xfrm>
            <a:off x="5051325" y="919368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C832C89-4B33-A342-812C-84CAC97BDD86}"/>
              </a:ext>
            </a:extLst>
          </p:cNvPr>
          <p:cNvSpPr txBox="1"/>
          <p:nvPr/>
        </p:nvSpPr>
        <p:spPr>
          <a:xfrm>
            <a:off x="6646277" y="9193680"/>
            <a:ext cx="304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15E3EBC-70D7-E940-FC65-7F4020EA25D6}"/>
              </a:ext>
            </a:extLst>
          </p:cNvPr>
          <p:cNvSpPr txBox="1"/>
          <p:nvPr/>
        </p:nvSpPr>
        <p:spPr>
          <a:xfrm>
            <a:off x="57687" y="1092276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53E1B82-2DAF-B640-49FF-3E9D3FB06506}"/>
              </a:ext>
            </a:extLst>
          </p:cNvPr>
          <p:cNvSpPr txBox="1"/>
          <p:nvPr/>
        </p:nvSpPr>
        <p:spPr>
          <a:xfrm>
            <a:off x="1765302" y="10922763"/>
            <a:ext cx="304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7AA8573-62A6-88C6-019F-9F73E32E0D3A}"/>
              </a:ext>
            </a:extLst>
          </p:cNvPr>
          <p:cNvSpPr txBox="1"/>
          <p:nvPr/>
        </p:nvSpPr>
        <p:spPr>
          <a:xfrm>
            <a:off x="3306233" y="1092276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133359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4643</TotalTime>
  <Words>485</Words>
  <Application>Microsoft Macintosh PowerPoint</Application>
  <PresentationFormat>Custom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Govindaraj, Sakthivel</dc:creator>
  <cp:lastModifiedBy>Velu, Vijayakumar</cp:lastModifiedBy>
  <cp:revision>29</cp:revision>
  <dcterms:created xsi:type="dcterms:W3CDTF">2026-04-28T13:44:37Z</dcterms:created>
  <dcterms:modified xsi:type="dcterms:W3CDTF">2026-05-03T16:07:30Z</dcterms:modified>
</cp:coreProperties>
</file>